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2.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When did people of Gangbian Village celebrate the Diving Festival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marL="742950" indent="-742950" hangingPunct="0">
              <a:spcAft>
                <a:spcPts val="0"/>
              </a:spcAft>
              <a:buAutoNum type="alphaUcPeriod"/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On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April 15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2024.	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marL="742950" indent="-742950" hangingPunct="0">
              <a:spcAft>
                <a:spcPts val="0"/>
              </a:spcAft>
              <a:buAutoNum type="alphaUcPeriod"/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B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 On June 14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2024.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On July 31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2024.	</a:t>
            </a:r>
            <a:endParaRPr lang="en-US" altLang="zh-CN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D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 On September 22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2024.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6527" y="93903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38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July 31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of Gangbian Village, Congjiang County met by the Sanbai River. They celebrated the Diving Festival on the 14th day of the sixth lunar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农历的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month.”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可知，跳水节是在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1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3.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                        A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girl explainer at Suining County Museum may wear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A.                        B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 	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C.                   D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 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4" name="fb30.jpg" descr="id:2147504421;FounderCES"/>
          <p:cNvPicPr/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832" y="2651608"/>
            <a:ext cx="1828998" cy="1872763"/>
          </a:xfrm>
          <a:prstGeom prst="rect">
            <a:avLst/>
          </a:prstGeom>
        </p:spPr>
      </p:pic>
      <p:pic>
        <p:nvPicPr>
          <p:cNvPr id="5" name="fb31.jpg" descr="id:21475044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8982" y="2651608"/>
            <a:ext cx="1800200" cy="2099244"/>
          </a:xfrm>
          <a:prstGeom prst="rect">
            <a:avLst/>
          </a:prstGeom>
        </p:spPr>
      </p:pic>
      <p:pic>
        <p:nvPicPr>
          <p:cNvPr id="6" name="fb32.jpg" descr="id:21475044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03318" y="2558092"/>
            <a:ext cx="1656184" cy="2146155"/>
          </a:xfrm>
          <a:prstGeom prst="rect">
            <a:avLst/>
          </a:prstGeom>
        </p:spPr>
      </p:pic>
      <p:pic>
        <p:nvPicPr>
          <p:cNvPr id="7" name="fb33.jpg" descr="id:214750444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767614" y="2576049"/>
            <a:ext cx="1986399" cy="1966279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153" y="972220"/>
            <a:ext cx="4309641" cy="61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1146527" y="93903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98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July 26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Suining</a:t>
            </a: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County Museum in Xuzhou, little explainers in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talked to visitors about the rich and colorful intangible cultural heritage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history of Suining.”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可知，睢宁县博物馆的小讲解员身穿汉服讲解。故选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835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4.</a:t>
            </a:r>
            <a:r>
              <a:rPr lang="en-US" altLang="zh-CN">
                <a:solidFill>
                  <a:srgbClr val="00B0F0"/>
                </a:solidFill>
                <a:ea typeface="楷体"/>
                <a:cs typeface="Times New Roman"/>
              </a:rPr>
              <a:t>              </a:t>
            </a:r>
            <a:r>
              <a:rPr lang="en-US" altLang="zh-CN" smtClean="0">
                <a:solidFill>
                  <a:srgbClr val="00B0F0"/>
                </a:solidFill>
                <a:ea typeface="楷体"/>
                <a:cs typeface="Times New Roman"/>
              </a:rPr>
              <a:t>                    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is the best heading for the third piece of news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A scene like a galaxy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Setting off water lanterns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A historical activity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D. Best wishes for people in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Jinggu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830" y="1045113"/>
            <a:ext cx="4329205" cy="511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1146527" y="93903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7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686925" algn="l"/>
                <a:tab pos="986155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the evening of April 15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put water lanterns into the Weiyuan River in Jinggu Dai and Yi Autonomous County.”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可知，第三则新闻介绍了放水灯活动，选项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放水灯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作为本段小标题最为合适。故选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887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5.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Why did different kinds of music around the world meet in Xi’an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Because the old Silk Road started here.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Because it’s the capital of Shaanxi Province.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Because many people are interested in music.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D. Because Xi’an has a history of about 3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100 years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6527" y="93903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75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also the starting point of the old Silk Road, so different kinds of music around the world met here.”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可知，西安是古老的丝绸之路的起点，因此来自世界上不同风格的音乐在此汇聚。故选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584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2625"/>
            <a:ext cx="11567000" cy="4318583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00787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679598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547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 the starting point of the old Silk Road, so different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kinAds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music around the world met here.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85293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它也是古老的丝绸之路的起点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所以世界各地不同风格的音乐在此汇聚。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377878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这是一个由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连接的并列句。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132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48" y="765838"/>
            <a:ext cx="11337581" cy="1558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3114883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仿宋"/>
                <a:cs typeface="Times New Roman"/>
              </a:rPr>
              <a:t>河北保定清苑区期末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404348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本文是四则与中华文化相关的新闻。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109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50116" y="908720"/>
          <a:ext cx="11305256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marL="0" indent="711200"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Little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35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explainers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讲解员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</a:p>
                    <a:p>
                      <a:pPr marL="0" indent="711200"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July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26</a:t>
                      </a:r>
                      <a:r>
                        <a:rPr lang="zh-CN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，</a:t>
                      </a:r>
                      <a:r>
                        <a:rPr lang="zh-CN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2024</a:t>
                      </a:r>
                      <a:r>
                        <a:rPr lang="zh-CN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，</a:t>
                      </a:r>
                      <a:r>
                        <a:rPr lang="zh-CN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at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Suining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County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Museum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Xuzhou,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little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explainers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i="1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hanfu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talked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visitors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about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rich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and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colorful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intangible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cultural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heritage</a:t>
                      </a:r>
                      <a:r>
                        <a:rPr lang="zh-CN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非物质文化遗产</a:t>
                      </a:r>
                      <a:r>
                        <a:rPr lang="zh-CN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zh-CN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and</a:t>
                      </a:r>
                      <a:r>
                        <a:rPr lang="en-US" sz="3500" spc="-100" baseline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history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Suining.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becoming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little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explainers,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children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help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visitors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know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more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about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traditional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Chinese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culture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3581" marR="13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778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06574" y="1052736"/>
          <a:ext cx="11305256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marL="0" indent="711200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Diving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跳水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Festival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marL="0" indent="7112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July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31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，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2024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，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people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Gangbian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Village,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Congjiang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County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Sanbai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River.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celebrated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Diving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Festival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day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sixth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lunar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农历的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month.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villagers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joined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different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activities.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dived,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sang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Zhuang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songs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played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water.</a:t>
                      </a:r>
                      <a:endParaRPr lang="zh-CN" sz="360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3581" marR="13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849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06574" y="838349"/>
          <a:ext cx="11305256" cy="5600700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28392">
                <a:tc>
                  <a:txBody>
                    <a:bodyPr/>
                    <a:lstStyle/>
                    <a:p>
                      <a:pPr marL="0" indent="711200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5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　　　</a:t>
                      </a:r>
                      <a:r>
                        <a:rPr lang="en-US" altLang="zh-CN" sz="35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宋体"/>
                          <a:cs typeface="Times New Roman"/>
                        </a:rPr>
                        <a:t>,</a:t>
                      </a:r>
                      <a:endParaRPr lang="zh-CN" sz="350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marL="0" indent="7112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evening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April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15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，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many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people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put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water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lanterns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into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Weiyuan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River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Jinggu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Dai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and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Yi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Autonomous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County.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made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scene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场面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like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galaxy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星系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water.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Putting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water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lanterns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into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river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historical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activity.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for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people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send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their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best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wishes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3581" marR="13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44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06574" y="1052736"/>
          <a:ext cx="11305256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marL="0" indent="711200"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concert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near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city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’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marL="0" indent="7112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Chinese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artists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played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concert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near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city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’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September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22.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’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has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history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about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，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100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years.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capital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Shaanxi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Province.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also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starting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point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Silk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Road,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different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kinds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music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around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world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here.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3581" marR="13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566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/>
            <a:r>
              <a:rPr lang="zh-CN" altLang="zh-CN"/>
              <a:t>（　　）</a:t>
            </a:r>
            <a:r>
              <a:rPr lang="en-US" altLang="zh-CN"/>
              <a:t>1.             </a:t>
            </a:r>
            <a:r>
              <a:rPr lang="en-US" altLang="zh-CN" smtClean="0"/>
              <a:t>                     </a:t>
            </a:r>
            <a:r>
              <a:rPr lang="en-US" altLang="zh-CN"/>
              <a:t>In which section of the newspaper can we read the material</a:t>
            </a:r>
            <a:r>
              <a:rPr lang="zh-CN" altLang="zh-CN"/>
              <a:t>？</a:t>
            </a:r>
          </a:p>
          <a:p>
            <a:pPr hangingPunct="0"/>
            <a:r>
              <a:rPr lang="en-US" altLang="zh-CN"/>
              <a:t>A. Art.	B. Sports.	</a:t>
            </a:r>
            <a:endParaRPr lang="zh-CN" altLang="zh-CN"/>
          </a:p>
          <a:p>
            <a:pPr hangingPunct="0"/>
            <a:r>
              <a:rPr lang="en-US" altLang="zh-CN"/>
              <a:t>C. Life.	D. Culture</a:t>
            </a:r>
            <a:r>
              <a:rPr lang="en-US" altLang="zh-CN" smtClean="0"/>
              <a:t>.</a:t>
            </a:r>
            <a:endParaRPr lang="zh-CN" altLang="zh-CN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129" y="947750"/>
            <a:ext cx="4766929" cy="609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1146527" y="93903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89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75444"/>
            <a:ext cx="11485848" cy="6041462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推理判断题。根据第一段中的</a:t>
            </a:r>
            <a:r>
              <a:rPr lang="en-US" altLang="zh-CN" sz="35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explainers in 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talked to visitors about the rich and colorful intangible cultural heritage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</a:t>
            </a:r>
            <a:r>
              <a:rPr lang="en-US" altLang="zh-CN" sz="3500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、第二段中的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Diving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跳水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、第三段中的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many people put water lanterns into the Weiyuan River in Jinggu Dai ...”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和第四段中的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also the starting point of the old Silk Road, so different kinds of music around the world met here.”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336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，本文介绍了穿汉服的博物馆小讲解员、跳水节、放水灯活动、西安古城墙边上的音乐会，这些都与中华文化相关，所以可以在报纸上的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</a:t>
            </a:r>
            <a:r>
              <a:rPr lang="en-US" altLang="zh-CN" b="1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版块看到这篇文章。故选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85846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678</Words>
  <Application>Microsoft Office PowerPoint</Application>
  <PresentationFormat>自定义</PresentationFormat>
  <Paragraphs>47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